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74" r:id="rId14"/>
    <p:sldId id="272" r:id="rId15"/>
    <p:sldId id="267" r:id="rId16"/>
    <p:sldId id="271" r:id="rId17"/>
    <p:sldId id="268" r:id="rId18"/>
    <p:sldId id="275" r:id="rId19"/>
    <p:sldId id="270" r:id="rId20"/>
    <p:sldId id="273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61AD1-4F94-4757-BB03-3D558A32DDD4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DA59E-2573-4F69-9D2E-1E9247FCB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8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DA59E-2573-4F69-9D2E-1E9247FCB3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5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6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60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77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5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49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91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48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0C78F-E3C4-4837-8E72-C8F9560A78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96AA734-5C5E-4403-8A54-39B07224913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0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038E-C95A-4CC0-9D7F-8CA1F6B42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824" y="1070132"/>
            <a:ext cx="8867090" cy="1155724"/>
          </a:xfrm>
        </p:spPr>
        <p:txBody>
          <a:bodyPr>
            <a:normAutofit/>
          </a:bodyPr>
          <a:lstStyle/>
          <a:p>
            <a:r>
              <a:rPr lang="en-US" sz="4800" dirty="0"/>
              <a:t>Teoria </a:t>
            </a:r>
            <a:r>
              <a:rPr lang="en-US" sz="4800" dirty="0" err="1"/>
              <a:t>Grafów</a:t>
            </a:r>
            <a:r>
              <a:rPr lang="en-US" sz="4800" dirty="0"/>
              <a:t> </a:t>
            </a:r>
            <a:r>
              <a:rPr lang="en-US" sz="4800" dirty="0" err="1"/>
              <a:t>i</a:t>
            </a:r>
            <a:r>
              <a:rPr lang="en-US" sz="4800" dirty="0"/>
              <a:t> </a:t>
            </a:r>
            <a:r>
              <a:rPr lang="en-US" sz="4800" dirty="0" err="1"/>
              <a:t>Sieci</a:t>
            </a:r>
            <a:r>
              <a:rPr lang="en-US" sz="4800" dirty="0"/>
              <a:t>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FC6A5-F486-4A88-AF72-BBD2C6A5C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820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err="1"/>
              <a:t>Temat</a:t>
            </a:r>
            <a:r>
              <a:rPr lang="en-US" sz="2000" dirty="0"/>
              <a:t>: </a:t>
            </a:r>
            <a:r>
              <a:rPr lang="en-US" sz="2000" dirty="0" err="1"/>
              <a:t>Wspomaganie</a:t>
            </a:r>
            <a:r>
              <a:rPr lang="en-US" sz="2000" dirty="0"/>
              <a:t> </a:t>
            </a:r>
            <a:r>
              <a:rPr lang="en-US" sz="2000" dirty="0" err="1"/>
              <a:t>detekcji</a:t>
            </a:r>
            <a:r>
              <a:rPr lang="en-US" sz="2000" dirty="0"/>
              <a:t> </a:t>
            </a:r>
            <a:r>
              <a:rPr lang="en-US" sz="2000" dirty="0" err="1"/>
              <a:t>algorytmów</a:t>
            </a:r>
            <a:r>
              <a:rPr lang="en-US" sz="2000" dirty="0"/>
              <a:t> </a:t>
            </a:r>
            <a:r>
              <a:rPr lang="en-US" sz="2000" dirty="0" err="1"/>
              <a:t>uczenia</a:t>
            </a:r>
            <a:r>
              <a:rPr lang="en-US" sz="2000" dirty="0"/>
              <a:t> </a:t>
            </a:r>
            <a:r>
              <a:rPr lang="en-US" sz="2000" dirty="0" err="1"/>
              <a:t>maszynowego</a:t>
            </a:r>
            <a:r>
              <a:rPr lang="en-US" sz="2000" dirty="0"/>
              <a:t> </a:t>
            </a:r>
            <a:r>
              <a:rPr lang="en-US" sz="2000" dirty="0" err="1"/>
              <a:t>poprzez</a:t>
            </a:r>
            <a:r>
              <a:rPr lang="en-US" sz="2000" dirty="0"/>
              <a:t> </a:t>
            </a:r>
            <a:r>
              <a:rPr lang="en-US" sz="2000" dirty="0" err="1"/>
              <a:t>badanie</a:t>
            </a:r>
            <a:r>
              <a:rPr lang="en-US" sz="2000" dirty="0"/>
              <a:t> </a:t>
            </a:r>
            <a:r>
              <a:rPr lang="en-US" sz="2000" dirty="0" err="1"/>
              <a:t>korelacji</a:t>
            </a:r>
            <a:r>
              <a:rPr lang="en-US" sz="2000" dirty="0"/>
              <a:t> </a:t>
            </a:r>
            <a:r>
              <a:rPr lang="en-US" sz="2000" dirty="0" err="1"/>
              <a:t>obiektów</a:t>
            </a:r>
            <a:endParaRPr lang="en-US" sz="2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9C5BA68-3E60-429E-90EF-8557B535FA75}"/>
              </a:ext>
            </a:extLst>
          </p:cNvPr>
          <p:cNvSpPr txBox="1">
            <a:spLocks/>
          </p:cNvSpPr>
          <p:nvPr/>
        </p:nvSpPr>
        <p:spPr>
          <a:xfrm>
            <a:off x="9785443" y="6073254"/>
            <a:ext cx="2326943" cy="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Paweł Tarsała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3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E88F-6591-4FBC-A52E-6B3F4988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głębszych</a:t>
            </a:r>
            <a:r>
              <a:rPr lang="en-US" dirty="0"/>
              <a:t> </a:t>
            </a:r>
            <a:r>
              <a:rPr lang="en-US" dirty="0" err="1"/>
              <a:t>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D0FB4-4ABB-4CFF-9AE7-EA055F3D7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3261"/>
                <a:ext cx="10515600" cy="4677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Badanie </a:t>
                </a:r>
                <a:r>
                  <a:rPr lang="en-US" dirty="0" err="1"/>
                  <a:t>istotności</a:t>
                </a:r>
                <a:r>
                  <a:rPr lang="en-US" dirty="0"/>
                  <a:t> </a:t>
                </a:r>
                <a:r>
                  <a:rPr lang="en-US" dirty="0" err="1"/>
                  <a:t>relacji</a:t>
                </a:r>
                <a:r>
                  <a:rPr lang="en-US" dirty="0"/>
                  <a:t> </a:t>
                </a:r>
                <a:r>
                  <a:rPr lang="en-US" dirty="0" err="1"/>
                  <a:t>między</a:t>
                </a:r>
                <a:r>
                  <a:rPr lang="en-US" dirty="0"/>
                  <a:t> </a:t>
                </a:r>
                <a:r>
                  <a:rPr lang="en-US" dirty="0" err="1"/>
                  <a:t>wierzchołkami</a:t>
                </a:r>
                <a:endParaRPr lang="en-US" dirty="0"/>
              </a:p>
              <a:p>
                <a:pPr lvl="1"/>
                <a:r>
                  <a:rPr lang="en-US" dirty="0" err="1"/>
                  <a:t>Wspólne</a:t>
                </a:r>
                <a:r>
                  <a:rPr lang="en-US" dirty="0"/>
                  <a:t> </a:t>
                </a:r>
                <a:r>
                  <a:rPr lang="en-US" dirty="0" err="1"/>
                  <a:t>sąsiedztwo</a:t>
                </a:r>
                <a:r>
                  <a:rPr lang="en-US" dirty="0"/>
                  <a:t> – </a:t>
                </a:r>
                <a:r>
                  <a:rPr lang="en-US" dirty="0" err="1"/>
                  <a:t>część</a:t>
                </a:r>
                <a:r>
                  <a:rPr lang="en-US" dirty="0"/>
                  <a:t> </a:t>
                </a:r>
                <a:r>
                  <a:rPr lang="en-US" dirty="0" err="1"/>
                  <a:t>wspólna</a:t>
                </a:r>
                <a:r>
                  <a:rPr lang="en-US" dirty="0"/>
                  <a:t> </a:t>
                </a:r>
                <a:r>
                  <a:rPr lang="en-US" dirty="0" err="1"/>
                  <a:t>połączonych</a:t>
                </a:r>
                <a:r>
                  <a:rPr lang="en-US" dirty="0"/>
                  <a:t> </a:t>
                </a:r>
                <a:r>
                  <a:rPr lang="en-US" dirty="0" err="1"/>
                  <a:t>najbliższych</a:t>
                </a:r>
                <a:r>
                  <a:rPr lang="en-US" dirty="0"/>
                  <a:t> </a:t>
                </a:r>
                <a:r>
                  <a:rPr lang="en-US" dirty="0" err="1"/>
                  <a:t>wierzchołków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Współczynnik</a:t>
                </a:r>
                <a:r>
                  <a:rPr lang="en-US" dirty="0"/>
                  <a:t> </a:t>
                </a:r>
                <a:r>
                  <a:rPr lang="en-US" dirty="0" err="1"/>
                  <a:t>Jaccarda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Indeks</a:t>
                </a:r>
                <a:r>
                  <a:rPr lang="en-US" dirty="0"/>
                  <a:t> </a:t>
                </a:r>
                <a:r>
                  <a:rPr lang="en-US" dirty="0" err="1"/>
                  <a:t>Adamica</a:t>
                </a:r>
                <a:r>
                  <a:rPr lang="en-US" dirty="0"/>
                  <a:t>-Adara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Indeks</a:t>
                </a:r>
                <a:r>
                  <a:rPr lang="en-US" dirty="0"/>
                  <a:t> </a:t>
                </a:r>
                <a:r>
                  <a:rPr lang="en-US" dirty="0" err="1"/>
                  <a:t>Katza</a:t>
                </a:r>
                <a:r>
                  <a:rPr lang="en-US" dirty="0"/>
                  <a:t> – </a:t>
                </a:r>
                <a:r>
                  <a:rPr lang="en-US" dirty="0" err="1"/>
                  <a:t>suma</a:t>
                </a:r>
                <a:r>
                  <a:rPr lang="en-US" dirty="0"/>
                  <a:t> </a:t>
                </a:r>
                <a:r>
                  <a:rPr lang="en-US" dirty="0" err="1"/>
                  <a:t>wszystkich</a:t>
                </a:r>
                <a:r>
                  <a:rPr lang="en-US" dirty="0"/>
                  <a:t> </a:t>
                </a:r>
                <a:r>
                  <a:rPr lang="en-US" dirty="0" err="1"/>
                  <a:t>długości</a:t>
                </a:r>
                <a:r>
                  <a:rPr lang="en-US" dirty="0"/>
                  <a:t> </a:t>
                </a:r>
                <a:r>
                  <a:rPr lang="en-US" dirty="0" err="1"/>
                  <a:t>ścieżek</a:t>
                </a:r>
                <a:r>
                  <a:rPr lang="en-US" dirty="0"/>
                  <a:t> </a:t>
                </a:r>
                <a:r>
                  <a:rPr lang="en-US" dirty="0" err="1"/>
                  <a:t>dla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oraz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D0FB4-4ABB-4CFF-9AE7-EA055F3D7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3261"/>
                <a:ext cx="10515600" cy="4677772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5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2B05-7DA5-4877-B3F0-B87F008C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głębszych</a:t>
            </a:r>
            <a:r>
              <a:rPr lang="en-US" dirty="0"/>
              <a:t> </a:t>
            </a:r>
            <a:r>
              <a:rPr lang="en-US" dirty="0" err="1"/>
              <a:t>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0FEA7-39EC-452B-992C-901E4BC7C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Napotkane </a:t>
                </a:r>
                <a:r>
                  <a:rPr lang="en-US" dirty="0" err="1"/>
                  <a:t>problemy</a:t>
                </a:r>
                <a:endParaRPr lang="en-US" dirty="0"/>
              </a:p>
              <a:p>
                <a:pPr lvl="1"/>
                <a:r>
                  <a:rPr lang="en-US" dirty="0" err="1"/>
                  <a:t>Złożoność</a:t>
                </a:r>
                <a:r>
                  <a:rPr lang="en-US" dirty="0"/>
                  <a:t> </a:t>
                </a:r>
                <a:r>
                  <a:rPr lang="en-US" dirty="0" err="1"/>
                  <a:t>obliczeniowa</a:t>
                </a:r>
                <a:r>
                  <a:rPr lang="en-US" dirty="0"/>
                  <a:t> – </a:t>
                </a:r>
                <a:r>
                  <a:rPr lang="en-US" dirty="0" err="1"/>
                  <a:t>rośnie</a:t>
                </a:r>
                <a:r>
                  <a:rPr lang="en-US" dirty="0"/>
                  <a:t> </a:t>
                </a:r>
                <a:r>
                  <a:rPr lang="en-US" dirty="0" err="1"/>
                  <a:t>wykładniczo</a:t>
                </a:r>
                <a:r>
                  <a:rPr lang="en-US" dirty="0"/>
                  <a:t> np. w </a:t>
                </a:r>
                <a:r>
                  <a:rPr lang="en-US" dirty="0" err="1"/>
                  <a:t>badaniu</a:t>
                </a:r>
                <a:r>
                  <a:rPr lang="en-US" dirty="0"/>
                  <a:t> </a:t>
                </a:r>
                <a:r>
                  <a:rPr lang="en-US" dirty="0" err="1"/>
                  <a:t>hipergrafów</a:t>
                </a:r>
                <a:r>
                  <a:rPr lang="en-US" dirty="0"/>
                  <a:t> 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wierzchołkami</a:t>
                </a:r>
              </a:p>
              <a:p>
                <a:pPr lvl="1"/>
                <a:r>
                  <a:rPr lang="en-US" dirty="0" err="1"/>
                  <a:t>Złożoność</a:t>
                </a:r>
                <a:r>
                  <a:rPr lang="en-US" dirty="0"/>
                  <a:t> </a:t>
                </a:r>
                <a:r>
                  <a:rPr lang="en-US" dirty="0" err="1"/>
                  <a:t>implementacji</a:t>
                </a:r>
                <a:endParaRPr lang="en-US" dirty="0"/>
              </a:p>
              <a:p>
                <a:pPr lvl="1"/>
                <a:r>
                  <a:rPr lang="en-US" dirty="0" err="1"/>
                  <a:t>Złożoność</a:t>
                </a:r>
                <a:r>
                  <a:rPr lang="en-US" dirty="0"/>
                  <a:t> </a:t>
                </a:r>
                <a:r>
                  <a:rPr lang="en-US" dirty="0" err="1"/>
                  <a:t>pamięciowa</a:t>
                </a:r>
                <a:r>
                  <a:rPr lang="en-US" dirty="0"/>
                  <a:t> – </a:t>
                </a:r>
                <a:r>
                  <a:rPr lang="en-US" dirty="0" err="1"/>
                  <a:t>przechowywanie</a:t>
                </a:r>
                <a:r>
                  <a:rPr lang="en-US" dirty="0"/>
                  <a:t> </a:t>
                </a:r>
                <a:r>
                  <a:rPr lang="en-US" dirty="0" err="1"/>
                  <a:t>wszystkich</a:t>
                </a:r>
                <a:r>
                  <a:rPr lang="en-US" dirty="0"/>
                  <a:t> </a:t>
                </a:r>
                <a:r>
                  <a:rPr lang="en-US" dirty="0" err="1"/>
                  <a:t>relacji</a:t>
                </a:r>
                <a:r>
                  <a:rPr lang="en-US" dirty="0"/>
                  <a:t> </a:t>
                </a:r>
                <a:r>
                  <a:rPr lang="en-US" dirty="0" err="1"/>
                  <a:t>między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oraz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zajmuje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przy</a:t>
                </a:r>
                <a:r>
                  <a:rPr lang="en-US" dirty="0"/>
                  <a:t> </a:t>
                </a:r>
                <a:r>
                  <a:rPr lang="en-US" dirty="0" err="1"/>
                  <a:t>założeniu</a:t>
                </a:r>
                <a:r>
                  <a:rPr lang="en-US" dirty="0"/>
                  <a:t> </a:t>
                </a:r>
                <a:r>
                  <a:rPr lang="en-US" dirty="0" err="1"/>
                  <a:t>zapisywania</a:t>
                </a:r>
                <a:r>
                  <a:rPr lang="en-US" dirty="0"/>
                  <a:t> </a:t>
                </a:r>
                <a:r>
                  <a:rPr lang="en-US" dirty="0" err="1"/>
                  <a:t>głębszych</a:t>
                </a:r>
                <a:r>
                  <a:rPr lang="en-US" dirty="0"/>
                  <a:t> </a:t>
                </a:r>
                <a:r>
                  <a:rPr lang="en-US" dirty="0" err="1"/>
                  <a:t>korelacji</a:t>
                </a:r>
                <a:r>
                  <a:rPr lang="en-US" dirty="0"/>
                  <a:t> </a:t>
                </a:r>
                <a:r>
                  <a:rPr lang="en-US" dirty="0" err="1"/>
                  <a:t>złożoność</a:t>
                </a:r>
                <a:r>
                  <a:rPr lang="en-US" dirty="0"/>
                  <a:t> </a:t>
                </a:r>
                <a:r>
                  <a:rPr lang="en-US" dirty="0" err="1"/>
                  <a:t>pamięciowa</a:t>
                </a:r>
                <a:r>
                  <a:rPr lang="en-US" dirty="0"/>
                  <a:t> </a:t>
                </a:r>
                <a:r>
                  <a:rPr lang="en-US" dirty="0" err="1"/>
                  <a:t>rośnie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0FEA7-39EC-452B-992C-901E4BC7C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5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55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E1FBD-84B1-4509-A14E-73AA86BF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000"/>
              <a:t>Nauczenie modelu uczenia maszynowego do badania istotności obiektów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3163-079C-4DC9-83B9-72B456B0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Model wieloklasowy z jednym wektorem wyjściowym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851AA-80B1-4E78-AE06-DC973881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92" y="1116345"/>
            <a:ext cx="4456682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28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ED80-C8FD-4F4F-A5CB-CC43A0F5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Nauczenie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uczenia</a:t>
            </a:r>
            <a:r>
              <a:rPr lang="en-US" dirty="0"/>
              <a:t> </a:t>
            </a:r>
            <a:r>
              <a:rPr lang="en-US" dirty="0" err="1"/>
              <a:t>maszynowego</a:t>
            </a:r>
            <a:r>
              <a:rPr lang="en-US" dirty="0"/>
              <a:t> do </a:t>
            </a:r>
            <a:r>
              <a:rPr lang="en-US" dirty="0" err="1"/>
              <a:t>badania</a:t>
            </a:r>
            <a:r>
              <a:rPr lang="en-US" dirty="0"/>
              <a:t> </a:t>
            </a:r>
            <a:r>
              <a:rPr lang="en-US" dirty="0" err="1"/>
              <a:t>istotności</a:t>
            </a:r>
            <a:r>
              <a:rPr lang="en-US" dirty="0"/>
              <a:t> </a:t>
            </a:r>
            <a:r>
              <a:rPr lang="en-US" dirty="0" err="1"/>
              <a:t>obiektów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FA58-0299-4CE3-99FB-16FB7F191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klas</a:t>
            </a:r>
            <a:r>
              <a:rPr lang="en-US" dirty="0"/>
              <a:t> o </a:t>
            </a:r>
            <a:r>
              <a:rPr lang="en-US" dirty="0" err="1"/>
              <a:t>binarnym</a:t>
            </a:r>
            <a:r>
              <a:rPr lang="en-US" dirty="0"/>
              <a:t> </a:t>
            </a:r>
            <a:r>
              <a:rPr lang="en-US" dirty="0" err="1"/>
              <a:t>rezultacie</a:t>
            </a:r>
            <a:r>
              <a:rPr lang="en-US" dirty="0"/>
              <a:t> (</a:t>
            </a:r>
            <a:r>
              <a:rPr lang="en-US" dirty="0" err="1"/>
              <a:t>rzadkie</a:t>
            </a:r>
            <a:r>
              <a:rPr lang="en-US" dirty="0"/>
              <a:t> </a:t>
            </a:r>
            <a:r>
              <a:rPr lang="en-US" dirty="0" err="1"/>
              <a:t>rozmieszczenie</a:t>
            </a:r>
            <a:r>
              <a:rPr lang="en-US" dirty="0"/>
              <a:t> </a:t>
            </a:r>
            <a:r>
              <a:rPr lang="en-US" dirty="0" err="1"/>
              <a:t>pozytywnych</a:t>
            </a:r>
            <a:r>
              <a:rPr lang="en-US" dirty="0"/>
              <a:t> </a:t>
            </a:r>
            <a:r>
              <a:rPr lang="en-US" dirty="0" err="1"/>
              <a:t>rezultatów</a:t>
            </a:r>
            <a:r>
              <a:rPr lang="en-US" dirty="0"/>
              <a:t>)</a:t>
            </a:r>
          </a:p>
          <a:p>
            <a:r>
              <a:rPr lang="en-US" dirty="0" err="1"/>
              <a:t>Zastosowanie</a:t>
            </a:r>
            <a:r>
              <a:rPr lang="en-US" dirty="0"/>
              <a:t> </a:t>
            </a:r>
            <a:r>
              <a:rPr lang="en-US" dirty="0" err="1"/>
              <a:t>binarnej</a:t>
            </a:r>
            <a:r>
              <a:rPr lang="en-US" dirty="0"/>
              <a:t> entropy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funkcji</a:t>
            </a:r>
            <a:r>
              <a:rPr lang="en-US" dirty="0"/>
              <a:t> </a:t>
            </a:r>
            <a:r>
              <a:rPr lang="en-US" dirty="0" err="1"/>
              <a:t>kosztu</a:t>
            </a:r>
            <a:endParaRPr lang="en-US" dirty="0"/>
          </a:p>
          <a:p>
            <a:r>
              <a:rPr lang="en-US" dirty="0" err="1"/>
              <a:t>Zastosowanie</a:t>
            </a:r>
            <a:r>
              <a:rPr lang="en-US" dirty="0"/>
              <a:t> </a:t>
            </a:r>
            <a:r>
              <a:rPr lang="en-US" dirty="0" err="1"/>
              <a:t>funkcji</a:t>
            </a:r>
            <a:r>
              <a:rPr lang="en-US" dirty="0"/>
              <a:t> </a:t>
            </a:r>
            <a:r>
              <a:rPr lang="en-US" dirty="0" err="1"/>
              <a:t>regularyzacyjnych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wykluczanie</a:t>
            </a:r>
            <a:r>
              <a:rPr lang="en-US" dirty="0"/>
              <a:t> (ang. Dropout)</a:t>
            </a:r>
          </a:p>
        </p:txBody>
      </p:sp>
    </p:spTree>
    <p:extLst>
      <p:ext uri="{BB962C8B-B14F-4D97-AF65-F5344CB8AC3E}">
        <p14:creationId xmlns:p14="http://schemas.microsoft.com/office/powerpoint/2010/main" val="413825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5551-7A60-457A-8D9C-365DAFA1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Jakość</a:t>
            </a:r>
            <a:r>
              <a:rPr lang="en-US" dirty="0"/>
              <a:t> </a:t>
            </a:r>
            <a:r>
              <a:rPr lang="en-US" dirty="0" err="1"/>
              <a:t>predykcji</a:t>
            </a:r>
            <a:r>
              <a:rPr lang="en-US" dirty="0"/>
              <a:t> - 39%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3309EA-66AD-41A9-BAC4-D28243A30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37859"/>
            <a:ext cx="9604375" cy="3406170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831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E1FBD-84B1-4509-A14E-73AA86BF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000"/>
              <a:t>Nauczenie modelu uczenia maszynowego do badania istotności obiektów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3163-079C-4DC9-83B9-72B456B0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Model wieloklasowy z wieloma jednoelementowymi wektorami wyjściowymi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DBFFE-6C1B-43C8-B8BE-12CE896D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70" y="1116345"/>
            <a:ext cx="4588927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80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4F59-D86C-49C8-8C17-DD50915D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Jakość</a:t>
            </a:r>
            <a:r>
              <a:rPr lang="en-US" dirty="0"/>
              <a:t> </a:t>
            </a:r>
            <a:r>
              <a:rPr lang="en-US" dirty="0" err="1"/>
              <a:t>predykcji</a:t>
            </a:r>
            <a:r>
              <a:rPr lang="en-US" dirty="0"/>
              <a:t> 68%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4A2E-A239-407C-AE9C-D97A386B6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Każdy</a:t>
            </a:r>
            <a:r>
              <a:rPr lang="en-US" dirty="0"/>
              <a:t> neuron </a:t>
            </a:r>
            <a:r>
              <a:rPr lang="en-US" dirty="0" err="1"/>
              <a:t>wyjściowy</a:t>
            </a:r>
            <a:r>
              <a:rPr lang="en-US" dirty="0"/>
              <a:t> ma </a:t>
            </a:r>
            <a:r>
              <a:rPr lang="en-US" dirty="0" err="1"/>
              <a:t>oddzielną</a:t>
            </a:r>
            <a:r>
              <a:rPr lang="en-US" dirty="0"/>
              <a:t> </a:t>
            </a:r>
            <a:r>
              <a:rPr lang="en-US" dirty="0" err="1"/>
              <a:t>funkcję</a:t>
            </a:r>
            <a:r>
              <a:rPr lang="en-US" dirty="0"/>
              <a:t> </a:t>
            </a:r>
            <a:r>
              <a:rPr lang="en-US" dirty="0" err="1"/>
              <a:t>kosztu</a:t>
            </a:r>
            <a:r>
              <a:rPr lang="en-US" dirty="0"/>
              <a:t> oraz </a:t>
            </a:r>
            <a:r>
              <a:rPr lang="en-US" dirty="0" err="1"/>
              <a:t>funkcję</a:t>
            </a:r>
            <a:r>
              <a:rPr lang="en-US" dirty="0"/>
              <a:t> </a:t>
            </a:r>
            <a:r>
              <a:rPr lang="en-US" dirty="0" err="1"/>
              <a:t>optymalizacji</a:t>
            </a:r>
            <a:endParaRPr lang="en-US" dirty="0"/>
          </a:p>
          <a:p>
            <a:r>
              <a:rPr lang="en-US" dirty="0" err="1"/>
              <a:t>Problemy</a:t>
            </a:r>
            <a:r>
              <a:rPr lang="en-US" dirty="0"/>
              <a:t> z </a:t>
            </a:r>
            <a:r>
              <a:rPr lang="en-US" dirty="0" err="1"/>
              <a:t>monitorowaniem</a:t>
            </a:r>
            <a:r>
              <a:rPr lang="en-US" dirty="0"/>
              <a:t> </a:t>
            </a:r>
            <a:r>
              <a:rPr lang="en-US" dirty="0" err="1"/>
              <a:t>wizualnym</a:t>
            </a:r>
            <a:r>
              <a:rPr lang="en-US" dirty="0"/>
              <a:t> </a:t>
            </a:r>
            <a:r>
              <a:rPr lang="en-US" dirty="0" err="1"/>
              <a:t>rezultatów</a:t>
            </a:r>
            <a:endParaRPr lang="en-US" dirty="0"/>
          </a:p>
          <a:p>
            <a:r>
              <a:rPr lang="en-US" dirty="0" err="1"/>
              <a:t>Wymaga</a:t>
            </a:r>
            <a:r>
              <a:rPr lang="en-US" dirty="0"/>
              <a:t> </a:t>
            </a:r>
            <a:r>
              <a:rPr lang="en-US" dirty="0" err="1"/>
              <a:t>większej</a:t>
            </a:r>
            <a:r>
              <a:rPr lang="en-US" dirty="0"/>
              <a:t> </a:t>
            </a:r>
            <a:r>
              <a:rPr lang="en-US" dirty="0" err="1"/>
              <a:t>mocy</a:t>
            </a:r>
            <a:r>
              <a:rPr lang="en-US" dirty="0"/>
              <a:t> </a:t>
            </a:r>
            <a:r>
              <a:rPr lang="en-US" dirty="0" err="1"/>
              <a:t>obliczeniowej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2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E1FBD-84B1-4509-A14E-73AA86BF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000"/>
              <a:t>Nauczenie modelu uczenia maszynowego do badania istotności obiektów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3163-079C-4DC9-83B9-72B456B07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Model sentymentu z jednym neuronem wyjściowym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704A0-BDFC-4B29-95A8-7BE9507F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96" y="1116345"/>
            <a:ext cx="4443875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6177-7A3B-4606-A7A5-CAB91174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Nauczenie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uczenia</a:t>
            </a:r>
            <a:r>
              <a:rPr lang="en-US" dirty="0"/>
              <a:t> </a:t>
            </a:r>
            <a:r>
              <a:rPr lang="en-US" dirty="0" err="1"/>
              <a:t>maszynowego</a:t>
            </a:r>
            <a:r>
              <a:rPr lang="en-US" dirty="0"/>
              <a:t> do </a:t>
            </a:r>
            <a:r>
              <a:rPr lang="en-US" dirty="0" err="1"/>
              <a:t>badania</a:t>
            </a:r>
            <a:r>
              <a:rPr lang="en-US" dirty="0"/>
              <a:t> </a:t>
            </a:r>
            <a:r>
              <a:rPr lang="en-US" dirty="0" err="1"/>
              <a:t>istotności</a:t>
            </a:r>
            <a:r>
              <a:rPr lang="en-US" dirty="0"/>
              <a:t> </a:t>
            </a:r>
            <a:r>
              <a:rPr lang="en-US" dirty="0" err="1"/>
              <a:t>obiektów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F3F1-2B5D-4035-9415-C62790586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Szybsze</a:t>
            </a:r>
            <a:r>
              <a:rPr lang="en-US" dirty="0"/>
              <a:t> oraz </a:t>
            </a:r>
            <a:r>
              <a:rPr lang="en-US" dirty="0" err="1"/>
              <a:t>lepsze</a:t>
            </a:r>
            <a:r>
              <a:rPr lang="en-US" dirty="0"/>
              <a:t> </a:t>
            </a:r>
            <a:r>
              <a:rPr lang="en-US" dirty="0" err="1"/>
              <a:t>wyniki</a:t>
            </a:r>
            <a:r>
              <a:rPr lang="en-US" dirty="0"/>
              <a:t> przez </a:t>
            </a:r>
            <a:r>
              <a:rPr lang="en-US" dirty="0" err="1"/>
              <a:t>zredukowanie</a:t>
            </a:r>
            <a:r>
              <a:rPr lang="en-US" dirty="0"/>
              <a:t> </a:t>
            </a:r>
            <a:r>
              <a:rPr lang="en-US" dirty="0" err="1"/>
              <a:t>liczby</a:t>
            </a:r>
            <a:r>
              <a:rPr lang="en-US" dirty="0"/>
              <a:t> </a:t>
            </a:r>
            <a:r>
              <a:rPr lang="en-US" dirty="0" err="1"/>
              <a:t>neuronów</a:t>
            </a:r>
            <a:r>
              <a:rPr lang="en-US" dirty="0"/>
              <a:t> </a:t>
            </a:r>
            <a:r>
              <a:rPr lang="en-US" dirty="0" err="1"/>
              <a:t>wyjściowych</a:t>
            </a:r>
            <a:endParaRPr lang="en-US" dirty="0"/>
          </a:p>
          <a:p>
            <a:r>
              <a:rPr lang="en-US" dirty="0" err="1"/>
              <a:t>Potrzeba</a:t>
            </a:r>
            <a:r>
              <a:rPr lang="en-US" dirty="0"/>
              <a:t> </a:t>
            </a:r>
            <a:r>
              <a:rPr lang="en-US" dirty="0" err="1"/>
              <a:t>wielokrotnego</a:t>
            </a:r>
            <a:r>
              <a:rPr lang="en-US" dirty="0"/>
              <a:t> </a:t>
            </a:r>
            <a:r>
              <a:rPr lang="en-US" dirty="0" err="1"/>
              <a:t>używania</a:t>
            </a:r>
            <a:r>
              <a:rPr lang="en-US" dirty="0"/>
              <a:t> </a:t>
            </a:r>
            <a:r>
              <a:rPr lang="en-US" dirty="0" err="1"/>
              <a:t>sieci</a:t>
            </a:r>
            <a:r>
              <a:rPr lang="en-US" dirty="0"/>
              <a:t> do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sentymentu</a:t>
            </a:r>
            <a:r>
              <a:rPr lang="en-US" dirty="0"/>
              <a:t> </a:t>
            </a:r>
            <a:r>
              <a:rPr lang="en-US" dirty="0" err="1"/>
              <a:t>jednego</a:t>
            </a:r>
            <a:r>
              <a:rPr lang="en-US" dirty="0"/>
              <a:t> </a:t>
            </a:r>
            <a:r>
              <a:rPr lang="en-US" dirty="0" err="1"/>
              <a:t>obiektu</a:t>
            </a:r>
            <a:endParaRPr lang="en-US" dirty="0"/>
          </a:p>
          <a:p>
            <a:r>
              <a:rPr lang="en-US" dirty="0" err="1"/>
              <a:t>Bardzo</a:t>
            </a:r>
            <a:r>
              <a:rPr lang="en-US" dirty="0"/>
              <a:t>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dopasowanie</a:t>
            </a:r>
            <a:r>
              <a:rPr lang="en-US" dirty="0"/>
              <a:t> </a:t>
            </a:r>
            <a:r>
              <a:rPr lang="en-US" dirty="0" err="1"/>
              <a:t>sieci</a:t>
            </a:r>
            <a:r>
              <a:rPr lang="en-US" dirty="0"/>
              <a:t> </a:t>
            </a:r>
            <a:r>
              <a:rPr lang="en-US" dirty="0" err="1"/>
              <a:t>neuronowej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7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D6B4-6DD9-413F-8AF9-625C9E68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Jakość</a:t>
            </a:r>
            <a:r>
              <a:rPr lang="en-US" dirty="0"/>
              <a:t> </a:t>
            </a:r>
            <a:r>
              <a:rPr lang="en-US" dirty="0" err="1"/>
              <a:t>predykcji</a:t>
            </a:r>
            <a:r>
              <a:rPr lang="en-US" dirty="0"/>
              <a:t> 95.6%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294E54-F8B8-4F60-8F20-9859D6FE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259624"/>
            <a:ext cx="9604375" cy="2962639"/>
          </a:xfr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720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CCFA-45AC-478E-BA47-704CC75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Cel</a:t>
            </a:r>
            <a:r>
              <a:rPr lang="en-US" dirty="0"/>
              <a:t> pracy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3B2B-4C60-4F03-A1AA-832A252E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Celem</a:t>
            </a:r>
            <a:r>
              <a:rPr lang="en-US" dirty="0"/>
              <a:t> projektu jest </a:t>
            </a:r>
            <a:r>
              <a:rPr lang="en-US" dirty="0" err="1"/>
              <a:t>zbadanie</a:t>
            </a:r>
            <a:r>
              <a:rPr lang="en-US" dirty="0"/>
              <a:t> </a:t>
            </a:r>
            <a:r>
              <a:rPr lang="en-US" dirty="0" err="1"/>
              <a:t>możliwości</a:t>
            </a:r>
            <a:r>
              <a:rPr lang="en-US" dirty="0"/>
              <a:t> </a:t>
            </a:r>
            <a:r>
              <a:rPr lang="en-US" dirty="0" err="1"/>
              <a:t>polepszenia</a:t>
            </a:r>
            <a:r>
              <a:rPr lang="en-US" dirty="0"/>
              <a:t> </a:t>
            </a:r>
            <a:r>
              <a:rPr lang="en-US" dirty="0" err="1"/>
              <a:t>jakości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obiektu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korelacji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endParaRPr lang="en-US" dirty="0"/>
          </a:p>
          <a:p>
            <a:r>
              <a:rPr lang="en-US" dirty="0" err="1"/>
              <a:t>Opracowanie</a:t>
            </a:r>
            <a:r>
              <a:rPr lang="en-US" dirty="0"/>
              <a:t> </a:t>
            </a:r>
            <a:r>
              <a:rPr lang="en-US" dirty="0" err="1"/>
              <a:t>metryk</a:t>
            </a:r>
            <a:r>
              <a:rPr lang="en-US" dirty="0"/>
              <a:t> </a:t>
            </a:r>
            <a:r>
              <a:rPr lang="en-US" dirty="0" err="1"/>
              <a:t>pozwalających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wspomaganie</a:t>
            </a:r>
            <a:r>
              <a:rPr lang="en-US" dirty="0"/>
              <a:t> </a:t>
            </a:r>
            <a:r>
              <a:rPr lang="en-US" dirty="0" err="1"/>
              <a:t>decyzyjności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widzenia</a:t>
            </a:r>
            <a:r>
              <a:rPr lang="en-US" dirty="0"/>
              <a:t> </a:t>
            </a:r>
            <a:r>
              <a:rPr lang="en-US" dirty="0" err="1"/>
              <a:t>komputerowego</a:t>
            </a:r>
            <a:endParaRPr lang="en-US" dirty="0"/>
          </a:p>
          <a:p>
            <a:r>
              <a:rPr lang="en-US" dirty="0" err="1"/>
              <a:t>Budowa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widzenia</a:t>
            </a:r>
            <a:r>
              <a:rPr lang="en-US" dirty="0"/>
              <a:t> </a:t>
            </a:r>
            <a:r>
              <a:rPr lang="en-US" dirty="0" err="1"/>
              <a:t>komputerowego</a:t>
            </a:r>
            <a:r>
              <a:rPr lang="en-US" dirty="0"/>
              <a:t> do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obiektu</a:t>
            </a:r>
            <a:r>
              <a:rPr lang="en-US" dirty="0"/>
              <a:t> oraz </a:t>
            </a:r>
            <a:r>
              <a:rPr lang="en-US" dirty="0" err="1"/>
              <a:t>modeli</a:t>
            </a:r>
            <a:r>
              <a:rPr lang="en-US" dirty="0"/>
              <a:t> to </a:t>
            </a:r>
            <a:r>
              <a:rPr lang="en-US" dirty="0" err="1"/>
              <a:t>badania</a:t>
            </a:r>
            <a:r>
              <a:rPr lang="en-US" dirty="0"/>
              <a:t> </a:t>
            </a:r>
            <a:r>
              <a:rPr lang="en-US" dirty="0" err="1"/>
              <a:t>korelacji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7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4466-330C-4045-90B9-70362AC4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Przygotowanie</a:t>
            </a:r>
            <a:r>
              <a:rPr lang="en-US" dirty="0"/>
              <a:t> oraz </a:t>
            </a:r>
            <a:r>
              <a:rPr lang="en-US" dirty="0" err="1"/>
              <a:t>kompresja</a:t>
            </a:r>
            <a:r>
              <a:rPr lang="en-US" dirty="0"/>
              <a:t> </a:t>
            </a:r>
            <a:r>
              <a:rPr lang="en-US" dirty="0" err="1"/>
              <a:t>danych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0E64-56FC-4E2E-B25C-6D14AE07F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Redukcja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o 40%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zastosowanie</a:t>
            </a:r>
            <a:r>
              <a:rPr lang="en-US" dirty="0"/>
              <a:t> </a:t>
            </a:r>
            <a:r>
              <a:rPr lang="en-US" dirty="0" err="1"/>
              <a:t>sztucznych</a:t>
            </a:r>
            <a:r>
              <a:rPr lang="en-US" dirty="0"/>
              <a:t> </a:t>
            </a:r>
            <a:r>
              <a:rPr lang="en-US" dirty="0" err="1"/>
              <a:t>identyfikatorów</a:t>
            </a:r>
            <a:endParaRPr lang="en-US" dirty="0"/>
          </a:p>
          <a:p>
            <a:r>
              <a:rPr lang="en-US" dirty="0" err="1"/>
              <a:t>Wyselekcjonowanie</a:t>
            </a:r>
            <a:r>
              <a:rPr lang="en-US" dirty="0"/>
              <a:t> </a:t>
            </a:r>
            <a:r>
              <a:rPr lang="en-US" dirty="0" err="1"/>
              <a:t>najliczniejszych</a:t>
            </a:r>
            <a:r>
              <a:rPr lang="en-US" dirty="0"/>
              <a:t> 20 </a:t>
            </a:r>
            <a:r>
              <a:rPr lang="en-US" dirty="0" err="1"/>
              <a:t>klas</a:t>
            </a:r>
            <a:endParaRPr lang="en-US" dirty="0"/>
          </a:p>
          <a:p>
            <a:r>
              <a:rPr lang="en-US" dirty="0" err="1"/>
              <a:t>Uczenie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obiektu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15GB </a:t>
            </a:r>
            <a:r>
              <a:rPr lang="en-US" dirty="0" err="1"/>
              <a:t>danych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6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648B-2271-4512-BE6F-02F35C2B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Testowanie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Faster RCNN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E5A20-508A-4756-AF9C-2240CCEB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3" y="1984135"/>
            <a:ext cx="5317914" cy="2979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F49A9-441B-4A78-81D6-A391215B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94" y="1939357"/>
            <a:ext cx="5520173" cy="30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17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4E06-E202-4201-B1EE-B5BCD632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Testowanie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Faster RCNN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29697-5F50-433A-B1C6-2F18A9B23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700" y="2306393"/>
            <a:ext cx="5668406" cy="3759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BE3DB-DA45-42FB-BB28-A5115439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1" y="2322073"/>
            <a:ext cx="5663769" cy="37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60CB-FD1F-44CF-AD1B-6AF5FF58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204" y="2307047"/>
            <a:ext cx="4733041" cy="1325563"/>
          </a:xfrm>
        </p:spPr>
        <p:txBody>
          <a:bodyPr/>
          <a:lstStyle/>
          <a:p>
            <a:r>
              <a:rPr lang="en-US" dirty="0" err="1"/>
              <a:t>Dziękuję</a:t>
            </a:r>
            <a:r>
              <a:rPr lang="en-US" dirty="0"/>
              <a:t> za </a:t>
            </a:r>
            <a:r>
              <a:rPr lang="en-US" dirty="0" err="1"/>
              <a:t>uwagę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3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5CC4-B0F9-4CAD-A079-338746DB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Zbiór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5C32-FC44-4449-B16B-D49F1CC52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Zbiór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</a:t>
            </a:r>
            <a:r>
              <a:rPr lang="en-US" dirty="0" err="1"/>
              <a:t>treningowych</a:t>
            </a:r>
            <a:r>
              <a:rPr lang="en-US" dirty="0"/>
              <a:t>: 13 </a:t>
            </a:r>
            <a:r>
              <a:rPr lang="en-US" dirty="0" err="1"/>
              <a:t>mln</a:t>
            </a:r>
            <a:r>
              <a:rPr lang="en-US" dirty="0"/>
              <a:t> </a:t>
            </a:r>
            <a:r>
              <a:rPr lang="en-US" dirty="0" err="1"/>
              <a:t>obrazów</a:t>
            </a:r>
            <a:r>
              <a:rPr lang="en-US" dirty="0"/>
              <a:t>, </a:t>
            </a:r>
            <a:r>
              <a:rPr lang="en-US" dirty="0" err="1"/>
              <a:t>średnio</a:t>
            </a:r>
            <a:r>
              <a:rPr lang="en-US" dirty="0"/>
              <a:t> 8 </a:t>
            </a:r>
            <a:r>
              <a:rPr lang="en-US" dirty="0" err="1"/>
              <a:t>sklasyfikowanych</a:t>
            </a:r>
            <a:r>
              <a:rPr lang="en-US" dirty="0"/>
              <a:t> </a:t>
            </a:r>
            <a:r>
              <a:rPr lang="en-US" dirty="0" err="1"/>
              <a:t>obiektów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</a:t>
            </a:r>
            <a:r>
              <a:rPr lang="en-US" dirty="0"/>
              <a:t> (</a:t>
            </a:r>
            <a:r>
              <a:rPr lang="en-US" dirty="0" err="1"/>
              <a:t>źródło</a:t>
            </a:r>
            <a:r>
              <a:rPr lang="en-US" dirty="0"/>
              <a:t>: Open Image - Google)</a:t>
            </a:r>
          </a:p>
          <a:p>
            <a:r>
              <a:rPr lang="en-US" dirty="0"/>
              <a:t>600 </a:t>
            </a:r>
            <a:r>
              <a:rPr lang="en-US" dirty="0" err="1"/>
              <a:t>klas</a:t>
            </a:r>
            <a:r>
              <a:rPr lang="en-US" dirty="0"/>
              <a:t> </a:t>
            </a:r>
            <a:r>
              <a:rPr lang="en-US" dirty="0" err="1"/>
              <a:t>obiektów</a:t>
            </a:r>
            <a:endParaRPr lang="en-US" dirty="0"/>
          </a:p>
          <a:p>
            <a:r>
              <a:rPr lang="en-US" dirty="0"/>
              <a:t>1.7 GB </a:t>
            </a:r>
            <a:r>
              <a:rPr lang="en-US" dirty="0" err="1"/>
              <a:t>plik</a:t>
            </a:r>
            <a:r>
              <a:rPr lang="en-US" dirty="0"/>
              <a:t> </a:t>
            </a:r>
            <a:r>
              <a:rPr lang="en-US" dirty="0" err="1"/>
              <a:t>tekstowy</a:t>
            </a:r>
            <a:r>
              <a:rPr lang="en-US" dirty="0"/>
              <a:t> </a:t>
            </a:r>
            <a:r>
              <a:rPr lang="en-US" dirty="0" err="1"/>
              <a:t>zawierający</a:t>
            </a:r>
            <a:r>
              <a:rPr lang="en-US" dirty="0"/>
              <a:t> </a:t>
            </a:r>
            <a:r>
              <a:rPr lang="en-US" dirty="0" err="1"/>
              <a:t>pozycję</a:t>
            </a:r>
            <a:r>
              <a:rPr lang="en-US" dirty="0"/>
              <a:t> </a:t>
            </a:r>
            <a:r>
              <a:rPr lang="en-US" dirty="0" err="1"/>
              <a:t>obiektu</a:t>
            </a:r>
            <a:r>
              <a:rPr lang="en-US" dirty="0"/>
              <a:t> oraz </a:t>
            </a:r>
            <a:r>
              <a:rPr lang="en-US" dirty="0" err="1"/>
              <a:t>jego</a:t>
            </a:r>
            <a:r>
              <a:rPr lang="en-US" dirty="0"/>
              <a:t> </a:t>
            </a:r>
            <a:r>
              <a:rPr lang="en-US" dirty="0" err="1"/>
              <a:t>klasę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7E82-D966-441A-AF56-A2986BDB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Podjęte</a:t>
            </a:r>
            <a:r>
              <a:rPr lang="en-US" dirty="0"/>
              <a:t> </a:t>
            </a:r>
            <a:r>
              <a:rPr lang="en-US" dirty="0" err="1"/>
              <a:t>metody</a:t>
            </a:r>
            <a:r>
              <a:rPr lang="en-US" dirty="0"/>
              <a:t> </a:t>
            </a:r>
            <a:r>
              <a:rPr lang="en-US" dirty="0" err="1"/>
              <a:t>badania</a:t>
            </a:r>
            <a:r>
              <a:rPr lang="en-US" dirty="0"/>
              <a:t> </a:t>
            </a:r>
            <a:r>
              <a:rPr lang="en-US" dirty="0" err="1"/>
              <a:t>zależności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3B5C2-FB06-4B9B-846C-C0847310F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Budowanie</a:t>
            </a:r>
            <a:r>
              <a:rPr lang="en-US" dirty="0"/>
              <a:t> </a:t>
            </a:r>
            <a:r>
              <a:rPr lang="en-US" dirty="0" err="1"/>
              <a:t>grafu</a:t>
            </a:r>
            <a:r>
              <a:rPr lang="en-US" dirty="0"/>
              <a:t> </a:t>
            </a:r>
            <a:r>
              <a:rPr lang="en-US" dirty="0" err="1"/>
              <a:t>zależności</a:t>
            </a:r>
            <a:r>
              <a:rPr lang="en-US" dirty="0"/>
              <a:t> </a:t>
            </a:r>
            <a:r>
              <a:rPr lang="en-US" dirty="0" err="1"/>
              <a:t>wybranych</a:t>
            </a:r>
            <a:r>
              <a:rPr lang="en-US" dirty="0"/>
              <a:t> </a:t>
            </a:r>
            <a:r>
              <a:rPr lang="en-US" dirty="0" err="1"/>
              <a:t>metryk</a:t>
            </a:r>
            <a:r>
              <a:rPr lang="en-US" dirty="0"/>
              <a:t> </a:t>
            </a:r>
            <a:r>
              <a:rPr lang="en-US" dirty="0" err="1"/>
              <a:t>bazujących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rozmiarach</a:t>
            </a:r>
            <a:r>
              <a:rPr lang="en-US" dirty="0"/>
              <a:t> </a:t>
            </a:r>
            <a:r>
              <a:rPr lang="en-US" dirty="0" err="1"/>
              <a:t>obiektów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głębszych</a:t>
            </a:r>
            <a:r>
              <a:rPr lang="en-US" dirty="0"/>
              <a:t> </a:t>
            </a:r>
            <a:r>
              <a:rPr lang="en-US" dirty="0" err="1"/>
              <a:t>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zależności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nauczenie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istotności</a:t>
            </a:r>
            <a:r>
              <a:rPr lang="en-US" dirty="0"/>
              <a:t> </a:t>
            </a:r>
            <a:r>
              <a:rPr lang="en-US" dirty="0" err="1"/>
              <a:t>połączeń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5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67A4-1F33-4113-BFCF-ED358D3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err="1"/>
              <a:t>Budowanie</a:t>
            </a:r>
            <a:r>
              <a:rPr lang="en-US" sz="4000" dirty="0"/>
              <a:t> </a:t>
            </a:r>
            <a:r>
              <a:rPr lang="en-US" sz="4000" dirty="0" err="1"/>
              <a:t>grafu</a:t>
            </a:r>
            <a:r>
              <a:rPr lang="en-US" sz="4000" dirty="0"/>
              <a:t> </a:t>
            </a:r>
            <a:r>
              <a:rPr lang="en-US" sz="4000" dirty="0" err="1"/>
              <a:t>zależności</a:t>
            </a:r>
            <a:r>
              <a:rPr lang="en-US" sz="4000" dirty="0"/>
              <a:t> z </a:t>
            </a:r>
            <a:r>
              <a:rPr lang="en-US" sz="4000" dirty="0" err="1"/>
              <a:t>wybranych</a:t>
            </a:r>
            <a:r>
              <a:rPr lang="en-US" sz="4000" dirty="0"/>
              <a:t> </a:t>
            </a:r>
            <a:r>
              <a:rPr lang="en-US" sz="4000" dirty="0" err="1"/>
              <a:t>metryk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4E2E-A3D0-4144-B5AB-7C932AB2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35" y="20906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Budowanie</a:t>
            </a:r>
            <a:r>
              <a:rPr lang="en-US" dirty="0"/>
              <a:t> </a:t>
            </a:r>
            <a:r>
              <a:rPr lang="en-US" dirty="0" err="1"/>
              <a:t>grafu</a:t>
            </a:r>
            <a:r>
              <a:rPr lang="en-US" dirty="0"/>
              <a:t> </a:t>
            </a:r>
            <a:r>
              <a:rPr lang="en-US" dirty="0" err="1"/>
              <a:t>zależności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Liczby</a:t>
            </a:r>
            <a:r>
              <a:rPr lang="en-US" dirty="0"/>
              <a:t> </a:t>
            </a:r>
            <a:r>
              <a:rPr lang="en-US" dirty="0" err="1"/>
              <a:t>wystąpień</a:t>
            </a:r>
            <a:r>
              <a:rPr lang="en-US" dirty="0"/>
              <a:t> </a:t>
            </a:r>
            <a:r>
              <a:rPr lang="en-US" dirty="0" err="1"/>
              <a:t>obiektów</a:t>
            </a:r>
            <a:r>
              <a:rPr lang="en-US" dirty="0"/>
              <a:t> z </a:t>
            </a:r>
            <a:r>
              <a:rPr lang="en-US" dirty="0" err="1"/>
              <a:t>innymi</a:t>
            </a:r>
            <a:r>
              <a:rPr lang="en-US" dirty="0"/>
              <a:t> </a:t>
            </a:r>
            <a:r>
              <a:rPr lang="en-US" dirty="0" err="1"/>
              <a:t>obiektami</a:t>
            </a:r>
            <a:endParaRPr lang="en-US" dirty="0"/>
          </a:p>
          <a:p>
            <a:pPr lvl="1"/>
            <a:r>
              <a:rPr lang="en-US" dirty="0" err="1"/>
              <a:t>Współczynnik</a:t>
            </a:r>
            <a:r>
              <a:rPr lang="en-US" dirty="0"/>
              <a:t> </a:t>
            </a:r>
            <a:r>
              <a:rPr lang="en-US" dirty="0" err="1"/>
              <a:t>rozmiarów</a:t>
            </a:r>
            <a:r>
              <a:rPr lang="en-US" dirty="0"/>
              <a:t> </a:t>
            </a:r>
            <a:r>
              <a:rPr lang="en-US" dirty="0" err="1"/>
              <a:t>wykrytego</a:t>
            </a:r>
            <a:r>
              <a:rPr lang="en-US" dirty="0"/>
              <a:t> </a:t>
            </a:r>
            <a:r>
              <a:rPr lang="en-US" dirty="0" err="1"/>
              <a:t>obiektu</a:t>
            </a:r>
            <a:r>
              <a:rPr lang="en-US" dirty="0"/>
              <a:t> </a:t>
            </a:r>
            <a:r>
              <a:rPr lang="en-US" dirty="0" err="1"/>
              <a:t>względem</a:t>
            </a:r>
            <a:r>
              <a:rPr lang="en-US" dirty="0"/>
              <a:t> </a:t>
            </a:r>
            <a:r>
              <a:rPr lang="en-US" dirty="0" err="1"/>
              <a:t>współczynników</a:t>
            </a:r>
            <a:r>
              <a:rPr lang="en-US" dirty="0"/>
              <a:t>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obrazów</a:t>
            </a:r>
            <a:endParaRPr lang="en-US" dirty="0"/>
          </a:p>
          <a:p>
            <a:pPr lvl="1"/>
            <a:r>
              <a:rPr lang="en-US" dirty="0" err="1"/>
              <a:t>Współczynnik</a:t>
            </a:r>
            <a:r>
              <a:rPr lang="en-US" dirty="0"/>
              <a:t> </a:t>
            </a:r>
            <a:r>
              <a:rPr lang="en-US" dirty="0" err="1"/>
              <a:t>obszaru</a:t>
            </a:r>
            <a:r>
              <a:rPr lang="en-US" dirty="0"/>
              <a:t> </a:t>
            </a:r>
            <a:r>
              <a:rPr lang="en-US" dirty="0" err="1"/>
              <a:t>zajętego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zdjęciu</a:t>
            </a:r>
            <a:r>
              <a:rPr lang="en-US" dirty="0"/>
              <a:t> </a:t>
            </a:r>
            <a:r>
              <a:rPr lang="en-US" dirty="0" err="1"/>
              <a:t>względem</a:t>
            </a:r>
            <a:r>
              <a:rPr lang="en-US" dirty="0"/>
              <a:t> </a:t>
            </a:r>
            <a:r>
              <a:rPr lang="en-US" dirty="0" err="1"/>
              <a:t>obszarów</a:t>
            </a:r>
            <a:r>
              <a:rPr lang="en-US" dirty="0"/>
              <a:t>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obrazów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Dodatkowe</a:t>
            </a:r>
            <a:r>
              <a:rPr lang="en-US" dirty="0"/>
              <a:t> </a:t>
            </a:r>
            <a:r>
              <a:rPr lang="en-US" dirty="0" err="1"/>
              <a:t>metryki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średni</a:t>
            </a:r>
            <a:r>
              <a:rPr lang="en-US" dirty="0"/>
              <a:t> </a:t>
            </a:r>
            <a:r>
              <a:rPr lang="en-US" dirty="0" err="1"/>
              <a:t>współczynnik</a:t>
            </a:r>
            <a:r>
              <a:rPr lang="en-US" dirty="0"/>
              <a:t> </a:t>
            </a:r>
            <a:r>
              <a:rPr lang="en-US" dirty="0" err="1"/>
              <a:t>rozmiarów</a:t>
            </a:r>
            <a:r>
              <a:rPr lang="en-US" dirty="0"/>
              <a:t> </a:t>
            </a:r>
            <a:r>
              <a:rPr lang="en-US" dirty="0" err="1"/>
              <a:t>obrazu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średni</a:t>
            </a:r>
            <a:r>
              <a:rPr lang="en-US" dirty="0"/>
              <a:t> </a:t>
            </a:r>
            <a:r>
              <a:rPr lang="en-US" dirty="0" err="1"/>
              <a:t>obszar</a:t>
            </a:r>
            <a:r>
              <a:rPr lang="en-US" dirty="0"/>
              <a:t> </a:t>
            </a:r>
            <a:r>
              <a:rPr lang="en-US" dirty="0" err="1"/>
              <a:t>obrazu</a:t>
            </a:r>
            <a:endParaRPr lang="en-US" dirty="0"/>
          </a:p>
          <a:p>
            <a:pPr lvl="1"/>
            <a:r>
              <a:rPr lang="en-US" dirty="0" err="1"/>
              <a:t>odchylenie</a:t>
            </a:r>
            <a:r>
              <a:rPr lang="en-US" dirty="0"/>
              <a:t> </a:t>
            </a:r>
            <a:r>
              <a:rPr lang="en-US" dirty="0" err="1"/>
              <a:t>standardowe</a:t>
            </a:r>
            <a:r>
              <a:rPr lang="en-US" dirty="0"/>
              <a:t> do </a:t>
            </a:r>
            <a:r>
              <a:rPr lang="en-US" dirty="0" err="1"/>
              <a:t>każdej</a:t>
            </a:r>
            <a:r>
              <a:rPr lang="en-US" dirty="0"/>
              <a:t> z </a:t>
            </a:r>
            <a:r>
              <a:rPr lang="en-US" dirty="0" err="1"/>
              <a:t>metryk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9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67A4-1F33-4113-BFCF-ED358D3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err="1"/>
              <a:t>Budowanie</a:t>
            </a:r>
            <a:r>
              <a:rPr lang="en-US" sz="4000" dirty="0"/>
              <a:t> </a:t>
            </a:r>
            <a:r>
              <a:rPr lang="en-US" sz="4000" dirty="0" err="1"/>
              <a:t>grafu</a:t>
            </a:r>
            <a:r>
              <a:rPr lang="en-US" sz="4000" dirty="0"/>
              <a:t> </a:t>
            </a:r>
            <a:r>
              <a:rPr lang="en-US" sz="4000" dirty="0" err="1"/>
              <a:t>zależności</a:t>
            </a:r>
            <a:r>
              <a:rPr lang="en-US" sz="4000" dirty="0"/>
              <a:t> z </a:t>
            </a:r>
            <a:r>
              <a:rPr lang="en-US" sz="4000" dirty="0" err="1"/>
              <a:t>wybranych</a:t>
            </a:r>
            <a:r>
              <a:rPr lang="en-US" sz="4000" dirty="0"/>
              <a:t> </a:t>
            </a:r>
            <a:r>
              <a:rPr lang="en-US" sz="4000" dirty="0" err="1"/>
              <a:t>metryk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C4E2E-A3D0-4144-B5AB-7C932AB26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5416" y="1997903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Sposób </a:t>
                </a:r>
                <a:r>
                  <a:rPr lang="en-US" dirty="0" err="1"/>
                  <a:t>wpływania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predykcję</a:t>
                </a:r>
                <a:r>
                  <a:rPr lang="en-US" dirty="0"/>
                  <a:t> </a:t>
                </a:r>
                <a:r>
                  <a:rPr lang="en-US" dirty="0" err="1"/>
                  <a:t>modelu</a:t>
                </a:r>
                <a:endParaRPr lang="en-US" dirty="0"/>
              </a:p>
              <a:p>
                <a:pPr lvl="1"/>
                <a:r>
                  <a:rPr lang="en-US" dirty="0" err="1"/>
                  <a:t>Zwiększenie</a:t>
                </a:r>
                <a:r>
                  <a:rPr lang="en-US" dirty="0"/>
                  <a:t> </a:t>
                </a:r>
                <a:r>
                  <a:rPr lang="en-US" dirty="0" err="1"/>
                  <a:t>pewności</a:t>
                </a:r>
                <a:r>
                  <a:rPr lang="en-US" dirty="0"/>
                  <a:t> </a:t>
                </a:r>
                <a:r>
                  <a:rPr lang="en-US" dirty="0" err="1"/>
                  <a:t>predykcji</a:t>
                </a:r>
                <a:r>
                  <a:rPr lang="en-US" dirty="0"/>
                  <a:t> </a:t>
                </a:r>
                <a:r>
                  <a:rPr lang="en-US" dirty="0" err="1"/>
                  <a:t>przy</a:t>
                </a:r>
                <a:r>
                  <a:rPr lang="en-US" dirty="0"/>
                  <a:t> </a:t>
                </a:r>
                <a:r>
                  <a:rPr lang="en-US" dirty="0" err="1"/>
                  <a:t>napotkaniu</a:t>
                </a:r>
                <a:r>
                  <a:rPr lang="en-US" dirty="0"/>
                  <a:t> </a:t>
                </a:r>
                <a:r>
                  <a:rPr lang="en-US" dirty="0" err="1"/>
                  <a:t>dwóch</a:t>
                </a:r>
                <a:r>
                  <a:rPr lang="en-US" dirty="0"/>
                  <a:t> </a:t>
                </a:r>
                <a:r>
                  <a:rPr lang="en-US" dirty="0" err="1"/>
                  <a:t>klas</a:t>
                </a:r>
                <a:r>
                  <a:rPr lang="en-US" dirty="0"/>
                  <a:t> </a:t>
                </a:r>
                <a:r>
                  <a:rPr lang="en-US" dirty="0" err="1"/>
                  <a:t>często</a:t>
                </a:r>
                <a:r>
                  <a:rPr lang="en-US" dirty="0"/>
                  <a:t> </a:t>
                </a:r>
                <a:r>
                  <a:rPr lang="en-US" dirty="0" err="1"/>
                  <a:t>ze</a:t>
                </a:r>
                <a:r>
                  <a:rPr lang="en-US" dirty="0"/>
                  <a:t> </a:t>
                </a:r>
                <a:r>
                  <a:rPr lang="en-US" dirty="0" err="1"/>
                  <a:t>sobą</a:t>
                </a:r>
                <a:r>
                  <a:rPr lang="en-US" dirty="0"/>
                  <a:t> </a:t>
                </a:r>
                <a:r>
                  <a:rPr lang="en-US" dirty="0" err="1"/>
                  <a:t>występujących</a:t>
                </a:r>
                <a:r>
                  <a:rPr lang="en-US" dirty="0"/>
                  <a:t> o </a:t>
                </a:r>
                <a:r>
                  <a:rPr lang="en-US" dirty="0" err="1"/>
                  <a:t>zadany</a:t>
                </a:r>
                <a:r>
                  <a:rPr lang="en-US" dirty="0"/>
                  <a:t> </a:t>
                </a:r>
                <a:r>
                  <a:rPr lang="en-US" dirty="0" err="1"/>
                  <a:t>współczynnik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𝑙𝑖𝑐𝑧𝑏𝑎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𝑤𝑦𝑠𝑡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ń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𝑜𝑟𝑎𝑧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𝑟𝑎𝑧𝑒𝑚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𝑜𝑏𝑟𝑎𝑧𝑖𝑒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Zmniejszenie</a:t>
                </a:r>
                <a:r>
                  <a:rPr lang="en-US" dirty="0"/>
                  <a:t> </a:t>
                </a:r>
                <a:r>
                  <a:rPr lang="en-US" dirty="0" err="1"/>
                  <a:t>pewności</a:t>
                </a:r>
                <a:r>
                  <a:rPr lang="en-US" dirty="0"/>
                  <a:t> </a:t>
                </a:r>
                <a:r>
                  <a:rPr lang="en-US" dirty="0" err="1"/>
                  <a:t>predykcji</a:t>
                </a:r>
                <a:r>
                  <a:rPr lang="en-US" dirty="0"/>
                  <a:t> </a:t>
                </a:r>
                <a:r>
                  <a:rPr lang="en-US" dirty="0" err="1"/>
                  <a:t>przy</a:t>
                </a:r>
                <a:r>
                  <a:rPr lang="en-US" dirty="0"/>
                  <a:t> </a:t>
                </a:r>
                <a:r>
                  <a:rPr lang="en-US" dirty="0" err="1"/>
                  <a:t>napotkaniu</a:t>
                </a:r>
                <a:r>
                  <a:rPr lang="en-US" dirty="0"/>
                  <a:t> </a:t>
                </a:r>
                <a:r>
                  <a:rPr lang="en-US" dirty="0" err="1"/>
                  <a:t>nietypowego</a:t>
                </a:r>
                <a:r>
                  <a:rPr lang="en-US" dirty="0"/>
                  <a:t> </a:t>
                </a:r>
                <a:r>
                  <a:rPr lang="en-US" dirty="0" err="1"/>
                  <a:t>współczynnika</a:t>
                </a:r>
                <a:r>
                  <a:rPr lang="en-US" dirty="0"/>
                  <a:t> </a:t>
                </a:r>
                <a:r>
                  <a:rPr lang="en-US" dirty="0" err="1"/>
                  <a:t>rozmiaru</a:t>
                </a:r>
                <a:r>
                  <a:rPr lang="en-US" dirty="0"/>
                  <a:t> </a:t>
                </a:r>
                <a:r>
                  <a:rPr lang="en-US" dirty="0" err="1"/>
                  <a:t>obiektu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Wyniki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Negatywny</a:t>
                </a:r>
                <a:r>
                  <a:rPr lang="en-US" dirty="0"/>
                  <a:t> </a:t>
                </a:r>
                <a:r>
                  <a:rPr lang="en-US" dirty="0" err="1"/>
                  <a:t>wpływ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jakość</a:t>
                </a:r>
                <a:r>
                  <a:rPr lang="en-US" dirty="0"/>
                  <a:t> </a:t>
                </a:r>
                <a:r>
                  <a:rPr lang="en-US" dirty="0" err="1"/>
                  <a:t>predykcji</a:t>
                </a:r>
                <a:r>
                  <a:rPr lang="en-US" dirty="0"/>
                  <a:t> </a:t>
                </a:r>
                <a:r>
                  <a:rPr lang="en-US" dirty="0" err="1"/>
                  <a:t>aktualnych</a:t>
                </a:r>
                <a:r>
                  <a:rPr lang="en-US" dirty="0"/>
                  <a:t> </a:t>
                </a:r>
                <a:r>
                  <a:rPr lang="en-US" dirty="0" err="1"/>
                  <a:t>modeli</a:t>
                </a:r>
                <a:r>
                  <a:rPr lang="en-US" dirty="0"/>
                  <a:t> </a:t>
                </a:r>
                <a:r>
                  <a:rPr lang="en-US" dirty="0" err="1"/>
                  <a:t>detekcji</a:t>
                </a:r>
                <a:r>
                  <a:rPr lang="en-US" dirty="0"/>
                  <a:t> </a:t>
                </a:r>
                <a:r>
                  <a:rPr lang="en-US" dirty="0" err="1"/>
                  <a:t>obiektu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Wnioski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Brak</a:t>
                </a:r>
                <a:r>
                  <a:rPr lang="en-US" dirty="0"/>
                  <a:t> </a:t>
                </a:r>
                <a:r>
                  <a:rPr lang="en-US" dirty="0" err="1"/>
                  <a:t>wykrywania</a:t>
                </a:r>
                <a:r>
                  <a:rPr lang="en-US" dirty="0"/>
                  <a:t> </a:t>
                </a:r>
                <a:r>
                  <a:rPr lang="en-US" dirty="0" err="1"/>
                  <a:t>zależności</a:t>
                </a:r>
                <a:r>
                  <a:rPr lang="en-US" dirty="0"/>
                  <a:t> </a:t>
                </a:r>
                <a:r>
                  <a:rPr lang="en-US" dirty="0" err="1"/>
                  <a:t>pozycji</a:t>
                </a:r>
                <a:r>
                  <a:rPr lang="en-US" dirty="0"/>
                  <a:t> </a:t>
                </a:r>
                <a:r>
                  <a:rPr lang="en-US" dirty="0" err="1"/>
                  <a:t>obiektów</a:t>
                </a:r>
                <a:r>
                  <a:rPr lang="en-US" dirty="0"/>
                  <a:t> </a:t>
                </a:r>
                <a:r>
                  <a:rPr lang="en-US" dirty="0" err="1"/>
                  <a:t>między</a:t>
                </a:r>
                <a:r>
                  <a:rPr lang="en-US" dirty="0"/>
                  <a:t> </a:t>
                </a:r>
                <a:r>
                  <a:rPr lang="en-US" dirty="0" err="1"/>
                  <a:t>sobą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obrazie</a:t>
                </a:r>
                <a:endParaRPr lang="en-US" dirty="0"/>
              </a:p>
              <a:p>
                <a:pPr lvl="1"/>
                <a:r>
                  <a:rPr lang="en-US" dirty="0" err="1"/>
                  <a:t>Uśrednienie</a:t>
                </a:r>
                <a:r>
                  <a:rPr lang="en-US" dirty="0"/>
                  <a:t> </a:t>
                </a:r>
                <a:r>
                  <a:rPr lang="en-US" dirty="0" err="1"/>
                  <a:t>wartości</a:t>
                </a:r>
                <a:r>
                  <a:rPr lang="en-US" dirty="0"/>
                  <a:t> </a:t>
                </a:r>
                <a:r>
                  <a:rPr lang="en-US" dirty="0" err="1"/>
                  <a:t>metryk</a:t>
                </a:r>
                <a:r>
                  <a:rPr lang="en-US" dirty="0"/>
                  <a:t> </a:t>
                </a:r>
                <a:r>
                  <a:rPr lang="en-US" dirty="0" err="1"/>
                  <a:t>negatywnie</a:t>
                </a:r>
                <a:r>
                  <a:rPr lang="en-US" dirty="0"/>
                  <a:t> </a:t>
                </a:r>
                <a:r>
                  <a:rPr lang="en-US" dirty="0" err="1"/>
                  <a:t>negatywnie</a:t>
                </a:r>
                <a:r>
                  <a:rPr lang="en-US" dirty="0"/>
                  <a:t> </a:t>
                </a:r>
                <a:r>
                  <a:rPr lang="en-US" dirty="0" err="1"/>
                  <a:t>wpływa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zmianę</a:t>
                </a:r>
                <a:r>
                  <a:rPr lang="en-US" dirty="0"/>
                  <a:t> </a:t>
                </a:r>
                <a:r>
                  <a:rPr lang="en-US" dirty="0" err="1"/>
                  <a:t>perspektywy</a:t>
                </a:r>
                <a:r>
                  <a:rPr lang="en-US" dirty="0"/>
                  <a:t> w </a:t>
                </a:r>
                <a:r>
                  <a:rPr lang="en-US" dirty="0" err="1"/>
                  <a:t>obrazie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C4E2E-A3D0-4144-B5AB-7C932AB26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5416" y="1997903"/>
                <a:ext cx="10515600" cy="4351338"/>
              </a:xfrm>
              <a:blipFill>
                <a:blip r:embed="rId2"/>
                <a:stretch>
                  <a:fillRect l="-348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3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E88F-6591-4FBC-A52E-6B3F4988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głębszych</a:t>
            </a:r>
            <a:r>
              <a:rPr lang="en-US" dirty="0"/>
              <a:t> </a:t>
            </a:r>
            <a:r>
              <a:rPr lang="en-US" dirty="0" err="1"/>
              <a:t>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D0FB4-4ABB-4CFF-9AE7-EA055F3D7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5791"/>
                <a:ext cx="10515600" cy="44011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Badanie </a:t>
                </a:r>
                <a:r>
                  <a:rPr lang="en-US" dirty="0" err="1"/>
                  <a:t>istotności</a:t>
                </a:r>
                <a:r>
                  <a:rPr lang="en-US" dirty="0"/>
                  <a:t> </a:t>
                </a:r>
                <a:r>
                  <a:rPr lang="en-US" dirty="0" err="1"/>
                  <a:t>wierzchołka</a:t>
                </a:r>
                <a:r>
                  <a:rPr lang="en-US" dirty="0"/>
                  <a:t> </a:t>
                </a:r>
                <a:r>
                  <a:rPr lang="en-US" dirty="0" err="1"/>
                  <a:t>poprzez</a:t>
                </a:r>
                <a:endParaRPr lang="en-US" dirty="0"/>
              </a:p>
              <a:p>
                <a:pPr lvl="1"/>
                <a:r>
                  <a:rPr lang="en-US" dirty="0" err="1"/>
                  <a:t>Określenie</a:t>
                </a:r>
                <a:r>
                  <a:rPr lang="en-US" dirty="0"/>
                  <a:t> </a:t>
                </a:r>
                <a:r>
                  <a:rPr lang="en-US" dirty="0" err="1"/>
                  <a:t>wektorów</a:t>
                </a:r>
                <a:r>
                  <a:rPr lang="en-US" dirty="0"/>
                  <a:t> </a:t>
                </a:r>
                <a:r>
                  <a:rPr lang="en-US" dirty="0" err="1"/>
                  <a:t>własnych</a:t>
                </a:r>
                <a:r>
                  <a:rPr lang="en-US" dirty="0"/>
                  <a:t> (eigenvector) - </a:t>
                </a:r>
                <a:r>
                  <a:rPr lang="en-US" dirty="0" err="1"/>
                  <a:t>wierzchołek</a:t>
                </a:r>
                <a:r>
                  <a:rPr lang="en-US" dirty="0"/>
                  <a:t> jest </a:t>
                </a:r>
                <a:r>
                  <a:rPr lang="en-US" dirty="0" err="1"/>
                  <a:t>tym</a:t>
                </a:r>
                <a:r>
                  <a:rPr lang="en-US" dirty="0"/>
                  <a:t> </a:t>
                </a:r>
                <a:r>
                  <a:rPr lang="en-US" dirty="0" err="1"/>
                  <a:t>bardziej</a:t>
                </a:r>
                <a:r>
                  <a:rPr lang="en-US" dirty="0"/>
                  <a:t> </a:t>
                </a:r>
                <a:r>
                  <a:rPr lang="en-US" dirty="0" err="1"/>
                  <a:t>istotny</a:t>
                </a:r>
                <a:r>
                  <a:rPr lang="en-US" dirty="0"/>
                  <a:t> 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bardziej</a:t>
                </a:r>
                <a:r>
                  <a:rPr lang="en-US" dirty="0"/>
                  <a:t> </a:t>
                </a:r>
                <a:r>
                  <a:rPr lang="en-US" dirty="0" err="1"/>
                  <a:t>istotne</a:t>
                </a:r>
                <a:r>
                  <a:rPr lang="en-US" dirty="0"/>
                  <a:t> ma </a:t>
                </a:r>
                <a:r>
                  <a:rPr lang="en-US" dirty="0" err="1"/>
                  <a:t>sąsiedztwo</a:t>
                </a:r>
                <a:endParaRPr lang="en-US" dirty="0"/>
              </a:p>
              <a:p>
                <a:pPr lvl="1"/>
                <a:r>
                  <a:rPr lang="en-US" dirty="0" err="1"/>
                  <a:t>Określenie</a:t>
                </a:r>
                <a:r>
                  <a:rPr lang="en-US" dirty="0"/>
                  <a:t> </a:t>
                </a:r>
                <a:r>
                  <a:rPr lang="en-US" dirty="0" err="1"/>
                  <a:t>wzajemności</a:t>
                </a:r>
                <a:r>
                  <a:rPr lang="en-US" dirty="0"/>
                  <a:t> (ang. Betweenness) - </a:t>
                </a:r>
                <a:r>
                  <a:rPr lang="en-US" dirty="0" err="1"/>
                  <a:t>wierzchołek</a:t>
                </a:r>
                <a:r>
                  <a:rPr lang="en-US" dirty="0"/>
                  <a:t> jest </a:t>
                </a:r>
                <a:r>
                  <a:rPr lang="en-US" dirty="0" err="1"/>
                  <a:t>tym</a:t>
                </a:r>
                <a:r>
                  <a:rPr lang="en-US" dirty="0"/>
                  <a:t> </a:t>
                </a:r>
                <a:r>
                  <a:rPr lang="en-US" dirty="0" err="1"/>
                  <a:t>bardziej</a:t>
                </a:r>
                <a:r>
                  <a:rPr lang="en-US" dirty="0"/>
                  <a:t> </a:t>
                </a:r>
                <a:r>
                  <a:rPr lang="en-US" dirty="0" err="1"/>
                  <a:t>istotny</a:t>
                </a:r>
                <a:r>
                  <a:rPr lang="en-US" dirty="0"/>
                  <a:t> jest </a:t>
                </a:r>
                <a:r>
                  <a:rPr lang="en-US" dirty="0" err="1"/>
                  <a:t>leży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większej</a:t>
                </a:r>
                <a:r>
                  <a:rPr lang="en-US" dirty="0"/>
                  <a:t> </a:t>
                </a:r>
                <a:r>
                  <a:rPr lang="en-US" dirty="0" err="1"/>
                  <a:t>liczbie</a:t>
                </a:r>
                <a:r>
                  <a:rPr lang="en-US" dirty="0"/>
                  <a:t> </a:t>
                </a:r>
                <a:r>
                  <a:rPr lang="en-US" dirty="0" err="1"/>
                  <a:t>najkrótszych</a:t>
                </a:r>
                <a:r>
                  <a:rPr lang="en-US" dirty="0"/>
                  <a:t> </a:t>
                </a:r>
                <a:r>
                  <a:rPr lang="en-US" dirty="0" err="1"/>
                  <a:t>dróg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!=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𝑙𝑖𝑐𝑧𝑏𝑎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𝑛𝑎𝑗𝑘𝑟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𝑡𝑠𝑧𝑦𝑐h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𝑧𝑎𝑤𝑖𝑒𝑟𝑎𝑗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𝑙𝑖𝑐𝑧𝑏𝑎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𝑛𝑎𝑗𝑘𝑟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𝑡𝑠𝑧𝑦𝑐h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𝑑𝑧𝑦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𝑜𝑟𝑎𝑧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D0FB4-4ABB-4CFF-9AE7-EA055F3D7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5791"/>
                <a:ext cx="10515600" cy="4401172"/>
              </a:xfrm>
              <a:blipFill>
                <a:blip r:embed="rId2"/>
                <a:stretch>
                  <a:fillRect l="-638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3544CF-5D85-4EAC-9D22-906C5F06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26" y="4619552"/>
            <a:ext cx="7606748" cy="20707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039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E88F-6591-4FBC-A52E-6B3F4988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głębszych</a:t>
            </a:r>
            <a:r>
              <a:rPr lang="en-US" dirty="0"/>
              <a:t> </a:t>
            </a:r>
            <a:r>
              <a:rPr lang="en-US" dirty="0" err="1"/>
              <a:t>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D0FB4-4ABB-4CFF-9AE7-EA055F3D7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3754"/>
                <a:ext cx="10658061" cy="48584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Badanie </a:t>
                </a:r>
                <a:r>
                  <a:rPr lang="en-US" dirty="0" err="1"/>
                  <a:t>istotności</a:t>
                </a:r>
                <a:r>
                  <a:rPr lang="en-US" dirty="0"/>
                  <a:t> </a:t>
                </a:r>
                <a:r>
                  <a:rPr lang="en-US" dirty="0" err="1"/>
                  <a:t>wierzchołka</a:t>
                </a:r>
                <a:r>
                  <a:rPr lang="en-US" dirty="0"/>
                  <a:t> </a:t>
                </a:r>
                <a:r>
                  <a:rPr lang="en-US" dirty="0" err="1"/>
                  <a:t>poprzez</a:t>
                </a:r>
                <a:endParaRPr lang="en-US" dirty="0"/>
              </a:p>
              <a:p>
                <a:pPr lvl="1"/>
                <a:r>
                  <a:rPr lang="en-US" dirty="0"/>
                  <a:t>Określenie </a:t>
                </a:r>
                <a:r>
                  <a:rPr lang="en-US" dirty="0" err="1"/>
                  <a:t>bliskości</a:t>
                </a:r>
                <a:r>
                  <a:rPr lang="en-US" dirty="0"/>
                  <a:t> (ang. Closeness) - 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większa</a:t>
                </a:r>
                <a:r>
                  <a:rPr lang="en-US" dirty="0"/>
                  <a:t> </a:t>
                </a:r>
                <a:r>
                  <a:rPr lang="en-US" dirty="0" err="1"/>
                  <a:t>suma</a:t>
                </a:r>
                <a:r>
                  <a:rPr lang="en-US" dirty="0"/>
                  <a:t> </a:t>
                </a:r>
                <a:r>
                  <a:rPr lang="en-US" dirty="0" err="1"/>
                  <a:t>długości</a:t>
                </a:r>
                <a:r>
                  <a:rPr lang="en-US" dirty="0"/>
                  <a:t> </a:t>
                </a:r>
                <a:r>
                  <a:rPr lang="en-US" dirty="0" err="1"/>
                  <a:t>najkrótszych</a:t>
                </a:r>
                <a:r>
                  <a:rPr lang="en-US" dirty="0"/>
                  <a:t> </a:t>
                </a:r>
                <a:r>
                  <a:rPr lang="en-US" dirty="0" err="1"/>
                  <a:t>dróg</a:t>
                </a:r>
                <a:r>
                  <a:rPr lang="en-US" dirty="0"/>
                  <a:t> do </a:t>
                </a:r>
                <a:r>
                  <a:rPr lang="en-US" dirty="0" err="1"/>
                  <a:t>każdego</a:t>
                </a:r>
                <a:r>
                  <a:rPr lang="en-US" dirty="0"/>
                  <a:t> </a:t>
                </a:r>
                <a:r>
                  <a:rPr lang="en-US" dirty="0" err="1"/>
                  <a:t>wierzchołka</a:t>
                </a:r>
                <a:r>
                  <a:rPr lang="en-US" dirty="0"/>
                  <a:t> </a:t>
                </a:r>
                <a:r>
                  <a:rPr lang="en-US" dirty="0" err="1"/>
                  <a:t>tym</a:t>
                </a:r>
                <a:r>
                  <a:rPr lang="en-US" dirty="0"/>
                  <a:t> </a:t>
                </a:r>
                <a:r>
                  <a:rPr lang="en-US" dirty="0" err="1"/>
                  <a:t>lepiej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!=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𝑢𝑔𝑜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ść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𝑛𝑎𝑗𝑘𝑟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𝑡𝑠𝑧𝑒𝑗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𝑐𝑖𝑒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𝑑𝑧𝑦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𝑜𝑟𝑎𝑧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D0FB4-4ABB-4CFF-9AE7-EA055F3D7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3754"/>
                <a:ext cx="10658061" cy="4858471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7F3C214-5EDB-4613-A11B-1B2DEA40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79" y="4160836"/>
            <a:ext cx="6531699" cy="174864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90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90F2-A800-49D2-8EAC-B5A00083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poprzez</a:t>
            </a:r>
            <a:r>
              <a:rPr lang="en-US" dirty="0"/>
              <a:t> </a:t>
            </a:r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głębszych</a:t>
            </a:r>
            <a:r>
              <a:rPr lang="en-US" dirty="0"/>
              <a:t> </a:t>
            </a:r>
            <a:r>
              <a:rPr lang="en-US" dirty="0" err="1"/>
              <a:t>relacji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obiektami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0AAEE-3F01-4724-A421-FC4C917FB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474705"/>
              </a:xfrm>
            </p:spPr>
            <p:txBody>
              <a:bodyPr/>
              <a:lstStyle/>
              <a:p>
                <a:pPr lvl="1"/>
                <a:r>
                  <a:rPr lang="en-US" dirty="0"/>
                  <a:t>Określenie </a:t>
                </a:r>
                <a:r>
                  <a:rPr lang="en-US" dirty="0" err="1"/>
                  <a:t>współczynnika</a:t>
                </a:r>
                <a:r>
                  <a:rPr lang="en-US" dirty="0"/>
                  <a:t> </a:t>
                </a:r>
                <a:r>
                  <a:rPr lang="en-US" dirty="0" err="1"/>
                  <a:t>klasteryzacji</a:t>
                </a:r>
                <a:r>
                  <a:rPr lang="en-US" dirty="0"/>
                  <a:t> (ang. Clustering coefficient) – </a:t>
                </a:r>
                <a:r>
                  <a:rPr lang="en-US" dirty="0" err="1"/>
                  <a:t>poziom</a:t>
                </a:r>
                <a:r>
                  <a:rPr lang="en-US" dirty="0"/>
                  <a:t> </a:t>
                </a:r>
                <a:r>
                  <a:rPr lang="en-US" dirty="0" err="1"/>
                  <a:t>połączeń</a:t>
                </a:r>
                <a:r>
                  <a:rPr lang="en-US" dirty="0"/>
                  <a:t> </a:t>
                </a:r>
                <a:r>
                  <a:rPr lang="en-US" dirty="0" err="1"/>
                  <a:t>sąsiedztwa</a:t>
                </a:r>
                <a:r>
                  <a:rPr lang="en-US" dirty="0"/>
                  <a:t>. Ile </a:t>
                </a:r>
                <a:r>
                  <a:rPr lang="en-US" dirty="0" err="1"/>
                  <a:t>wierzchołków</a:t>
                </a:r>
                <a:r>
                  <a:rPr lang="en-US" dirty="0"/>
                  <a:t> 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jest </a:t>
                </a:r>
                <a:r>
                  <a:rPr lang="en-US" dirty="0" err="1"/>
                  <a:t>połączonych</a:t>
                </a:r>
                <a:r>
                  <a:rPr lang="en-US" dirty="0"/>
                  <a:t> </a:t>
                </a:r>
                <a:r>
                  <a:rPr lang="en-US" dirty="0" err="1"/>
                  <a:t>ze</a:t>
                </a:r>
                <a:r>
                  <a:rPr lang="en-US" dirty="0"/>
                  <a:t> </a:t>
                </a:r>
                <a:r>
                  <a:rPr lang="en-US" dirty="0" err="1"/>
                  <a:t>sobą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𝑙𝑖𝑐𝑧𝑏𝑎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𝑤𝑖𝑒𝑟𝑧𝑐h𝑜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𝑠𝑖𝑎𝑑𝑎𝑚𝑖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0AAEE-3F01-4724-A421-FC4C917FB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4747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F25132-55EB-4369-9F4B-3D72E4D6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33" y="4243748"/>
            <a:ext cx="6759526" cy="218713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42188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395</TotalTime>
  <Words>643</Words>
  <Application>Microsoft Office PowerPoint</Application>
  <PresentationFormat>Widescreen</PresentationFormat>
  <Paragraphs>97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Gallery</vt:lpstr>
      <vt:lpstr>Teoria Grafów i Sieci III</vt:lpstr>
      <vt:lpstr>Cel pracy</vt:lpstr>
      <vt:lpstr>Zbiór danych </vt:lpstr>
      <vt:lpstr>Podjęte metody badania zależności</vt:lpstr>
      <vt:lpstr>Budowanie grafu zależności z wybranych metryk</vt:lpstr>
      <vt:lpstr>Budowanie grafu zależności z wybranych metryk</vt:lpstr>
      <vt:lpstr>Badanie poprzez tworzenie głębszych relacji między obiektami </vt:lpstr>
      <vt:lpstr>Badanie poprzez tworzenie głębszych relacji między obiektami </vt:lpstr>
      <vt:lpstr>Badanie poprzez tworzenie głębszych relacji między obiektami</vt:lpstr>
      <vt:lpstr>Badanie poprzez tworzenie głębszych relacji między obiektami </vt:lpstr>
      <vt:lpstr>Tworzenie głębszych relacji między obiektami</vt:lpstr>
      <vt:lpstr>Nauczenie modelu uczenia maszynowego do badania istotności obiektów</vt:lpstr>
      <vt:lpstr>Nauczenie modelu uczenia maszynowego do badania istotności obiektów</vt:lpstr>
      <vt:lpstr>Jakość predykcji - 39%</vt:lpstr>
      <vt:lpstr>Nauczenie modelu uczenia maszynowego do badania istotności obiektów</vt:lpstr>
      <vt:lpstr>Jakość predykcji 68%</vt:lpstr>
      <vt:lpstr>Nauczenie modelu uczenia maszynowego do badania istotności obiektów</vt:lpstr>
      <vt:lpstr>Nauczenie modelu uczenia maszynowego do badania istotności obiektów</vt:lpstr>
      <vt:lpstr>Jakość predykcji 95.6%</vt:lpstr>
      <vt:lpstr>Przygotowanie oraz kompresja danych</vt:lpstr>
      <vt:lpstr>Testowanie na modelu Faster RCNN</vt:lpstr>
      <vt:lpstr>Testowanie na modelu Faster RCNN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Grafów i Sieci III</dc:title>
  <dc:creator>Tarsała Paweł</dc:creator>
  <cp:lastModifiedBy>Tarsała Paweł</cp:lastModifiedBy>
  <cp:revision>3</cp:revision>
  <dcterms:created xsi:type="dcterms:W3CDTF">2022-01-21T01:37:31Z</dcterms:created>
  <dcterms:modified xsi:type="dcterms:W3CDTF">2022-01-21T08:12:48Z</dcterms:modified>
</cp:coreProperties>
</file>